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1" r:id="rId1"/>
  </p:sldMasterIdLst>
  <p:notesMasterIdLst>
    <p:notesMasterId r:id="rId16"/>
  </p:notesMasterIdLst>
  <p:sldIdLst>
    <p:sldId id="333" r:id="rId2"/>
    <p:sldId id="334" r:id="rId3"/>
    <p:sldId id="258" r:id="rId4"/>
    <p:sldId id="265" r:id="rId5"/>
    <p:sldId id="321" r:id="rId6"/>
    <p:sldId id="305" r:id="rId7"/>
    <p:sldId id="324" r:id="rId8"/>
    <p:sldId id="298" r:id="rId9"/>
    <p:sldId id="306" r:id="rId10"/>
    <p:sldId id="307" r:id="rId11"/>
    <p:sldId id="330" r:id="rId12"/>
    <p:sldId id="308" r:id="rId13"/>
    <p:sldId id="332" r:id="rId14"/>
    <p:sldId id="288" r:id="rId15"/>
  </p:sldIdLst>
  <p:sldSz cx="12192000" cy="6858000"/>
  <p:notesSz cx="6858000" cy="9144000"/>
  <p:custDataLst>
    <p:tags r:id="rId1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2847" autoAdjust="0"/>
  </p:normalViewPr>
  <p:slideViewPr>
    <p:cSldViewPr snapToGrid="0">
      <p:cViewPr varScale="1">
        <p:scale>
          <a:sx n="95" d="100"/>
          <a:sy n="95" d="100"/>
        </p:scale>
        <p:origin x="468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ain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ain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Bain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Accuracy</a:t>
            </a:r>
            <a:r>
              <a:rPr lang="en-US" baseline="0" dirty="0"/>
              <a:t> Metrics for Machine learning model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Sheet1!$K$14</c:f>
              <c:strCache>
                <c:ptCount val="1"/>
                <c:pt idx="0">
                  <c:v>Train 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Sheet1!$J$15:$J$24</c:f>
              <c:strCache>
                <c:ptCount val="10"/>
                <c:pt idx="0">
                  <c:v>Linear Regression</c:v>
                </c:pt>
                <c:pt idx="1">
                  <c:v>Naïve Bayes</c:v>
                </c:pt>
                <c:pt idx="2">
                  <c:v>KNN</c:v>
                </c:pt>
                <c:pt idx="3">
                  <c:v>SVM</c:v>
                </c:pt>
                <c:pt idx="4">
                  <c:v>Decision Tree</c:v>
                </c:pt>
                <c:pt idx="5">
                  <c:v>Random Forest</c:v>
                </c:pt>
                <c:pt idx="6">
                  <c:v>ADA Boost Classifier</c:v>
                </c:pt>
                <c:pt idx="7">
                  <c:v>Bagging Classifier</c:v>
                </c:pt>
                <c:pt idx="8">
                  <c:v>Gradient Boosting Classiifier</c:v>
                </c:pt>
                <c:pt idx="9">
                  <c:v>Naïve Bayes Bernoulli</c:v>
                </c:pt>
              </c:strCache>
            </c:strRef>
          </c:cat>
          <c:val>
            <c:numRef>
              <c:f>Sheet1!$K$15:$K$24</c:f>
              <c:numCache>
                <c:formatCode>General</c:formatCode>
                <c:ptCount val="10"/>
                <c:pt idx="0">
                  <c:v>78.64</c:v>
                </c:pt>
                <c:pt idx="1">
                  <c:v>54.52</c:v>
                </c:pt>
                <c:pt idx="2">
                  <c:v>83.98</c:v>
                </c:pt>
                <c:pt idx="3">
                  <c:v>80.61999999999999</c:v>
                </c:pt>
                <c:pt idx="4">
                  <c:v>87.61</c:v>
                </c:pt>
                <c:pt idx="5">
                  <c:v>83.97</c:v>
                </c:pt>
                <c:pt idx="6">
                  <c:v>81.84</c:v>
                </c:pt>
                <c:pt idx="7">
                  <c:v>99.95</c:v>
                </c:pt>
                <c:pt idx="8">
                  <c:v>86.01</c:v>
                </c:pt>
                <c:pt idx="9">
                  <c:v>58.879999999999995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AE-49BC-A523-5E393B4AFAAC}"/>
            </c:ext>
          </c:extLst>
        </c:ser>
        <c:ser>
          <c:idx val="1"/>
          <c:order val="1"/>
          <c:tx>
            <c:strRef>
              <c:f>Sheet1!$L$14</c:f>
              <c:strCache>
                <c:ptCount val="1"/>
                <c:pt idx="0">
                  <c:v>Test Accuracy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Sheet1!$J$15:$J$24</c:f>
              <c:strCache>
                <c:ptCount val="10"/>
                <c:pt idx="0">
                  <c:v>Linear Regression</c:v>
                </c:pt>
                <c:pt idx="1">
                  <c:v>Naïve Bayes</c:v>
                </c:pt>
                <c:pt idx="2">
                  <c:v>KNN</c:v>
                </c:pt>
                <c:pt idx="3">
                  <c:v>SVM</c:v>
                </c:pt>
                <c:pt idx="4">
                  <c:v>Decision Tree</c:v>
                </c:pt>
                <c:pt idx="5">
                  <c:v>Random Forest</c:v>
                </c:pt>
                <c:pt idx="6">
                  <c:v>ADA Boost Classifier</c:v>
                </c:pt>
                <c:pt idx="7">
                  <c:v>Bagging Classifier</c:v>
                </c:pt>
                <c:pt idx="8">
                  <c:v>Gradient Boosting Classiifier</c:v>
                </c:pt>
                <c:pt idx="9">
                  <c:v>Naïve Bayes Bernoulli</c:v>
                </c:pt>
              </c:strCache>
            </c:strRef>
          </c:cat>
          <c:val>
            <c:numRef>
              <c:f>Sheet1!$L$15:$L$24</c:f>
              <c:numCache>
                <c:formatCode>General</c:formatCode>
                <c:ptCount val="10"/>
                <c:pt idx="0">
                  <c:v>77.98</c:v>
                </c:pt>
                <c:pt idx="1">
                  <c:v>54.08</c:v>
                </c:pt>
                <c:pt idx="2">
                  <c:v>69.569999999999993</c:v>
                </c:pt>
                <c:pt idx="3">
                  <c:v>72.06</c:v>
                </c:pt>
                <c:pt idx="4">
                  <c:v>71.7</c:v>
                </c:pt>
                <c:pt idx="5">
                  <c:v>57.52</c:v>
                </c:pt>
                <c:pt idx="6">
                  <c:v>49.05</c:v>
                </c:pt>
                <c:pt idx="7">
                  <c:v>67.64</c:v>
                </c:pt>
                <c:pt idx="8">
                  <c:v>64.72</c:v>
                </c:pt>
                <c:pt idx="9">
                  <c:v>57.27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9AE-49BC-A523-5E393B4AFA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0033792"/>
        <c:axId val="70035328"/>
      </c:barChart>
      <c:catAx>
        <c:axId val="70033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035328"/>
        <c:crosses val="autoZero"/>
        <c:auto val="1"/>
        <c:lblAlgn val="ctr"/>
        <c:lblOffset val="100"/>
        <c:noMultiLvlLbl val="0"/>
      </c:catAx>
      <c:valAx>
        <c:axId val="70035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033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prstClr val="white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dirty="0">
                <a:effectLst/>
              </a:rPr>
              <a:t>Accuracy Metrics for LSTM and GRU</a:t>
            </a:r>
            <a:r>
              <a:rPr lang="en-US" baseline="0" dirty="0"/>
              <a:t> 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Sheet1!$R$14</c:f>
              <c:strCache>
                <c:ptCount val="1"/>
                <c:pt idx="0">
                  <c:v>Train 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Sheet1!$Q$15:$Q$16</c:f>
              <c:strCache>
                <c:ptCount val="2"/>
                <c:pt idx="0">
                  <c:v>LSTM</c:v>
                </c:pt>
                <c:pt idx="1">
                  <c:v>GRU</c:v>
                </c:pt>
              </c:strCache>
            </c:strRef>
          </c:cat>
          <c:val>
            <c:numRef>
              <c:f>Sheet1!$R$15:$R$16</c:f>
              <c:numCache>
                <c:formatCode>General</c:formatCode>
                <c:ptCount val="2"/>
                <c:pt idx="0">
                  <c:v>80.52</c:v>
                </c:pt>
                <c:pt idx="1">
                  <c:v>80.69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FB-42ED-B7CD-F292EE10B0D1}"/>
            </c:ext>
          </c:extLst>
        </c:ser>
        <c:ser>
          <c:idx val="1"/>
          <c:order val="1"/>
          <c:tx>
            <c:strRef>
              <c:f>Sheet1!$S$14</c:f>
              <c:strCache>
                <c:ptCount val="1"/>
                <c:pt idx="0">
                  <c:v>Test Accuracy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Sheet1!$Q$15:$Q$16</c:f>
              <c:strCache>
                <c:ptCount val="2"/>
                <c:pt idx="0">
                  <c:v>LSTM</c:v>
                </c:pt>
                <c:pt idx="1">
                  <c:v>GRU</c:v>
                </c:pt>
              </c:strCache>
            </c:strRef>
          </c:cat>
          <c:val>
            <c:numRef>
              <c:f>Sheet1!$S$15:$S$16</c:f>
              <c:numCache>
                <c:formatCode>General</c:formatCode>
                <c:ptCount val="2"/>
                <c:pt idx="0">
                  <c:v>74.569999999999993</c:v>
                </c:pt>
                <c:pt idx="1">
                  <c:v>73.760000000000005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FB-42ED-B7CD-F292EE10B0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2174592"/>
        <c:axId val="72180480"/>
      </c:barChart>
      <c:catAx>
        <c:axId val="72174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180480"/>
        <c:crosses val="autoZero"/>
        <c:auto val="1"/>
        <c:lblAlgn val="ctr"/>
        <c:lblOffset val="100"/>
        <c:noMultiLvlLbl val="0"/>
      </c:catAx>
      <c:valAx>
        <c:axId val="72180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1745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Accuracy</a:t>
            </a:r>
            <a:r>
              <a:rPr lang="en-US" baseline="0" dirty="0"/>
              <a:t> - Over by Over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Sheet1!$M$20</c:f>
              <c:strCache>
                <c:ptCount val="1"/>
                <c:pt idx="0">
                  <c:v>LSTM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Sheet1!$L$21:$L$24</c:f>
              <c:strCache>
                <c:ptCount val="4"/>
                <c:pt idx="0">
                  <c:v>1-5</c:v>
                </c:pt>
                <c:pt idx="1">
                  <c:v>6-10</c:v>
                </c:pt>
                <c:pt idx="2">
                  <c:v>11-15</c:v>
                </c:pt>
                <c:pt idx="3">
                  <c:v>16-20</c:v>
                </c:pt>
              </c:strCache>
            </c:strRef>
          </c:cat>
          <c:val>
            <c:numRef>
              <c:f>Sheet1!$M$21:$M$24</c:f>
              <c:numCache>
                <c:formatCode>General</c:formatCode>
                <c:ptCount val="4"/>
                <c:pt idx="0">
                  <c:v>0.65000000000000102</c:v>
                </c:pt>
                <c:pt idx="1">
                  <c:v>0.68</c:v>
                </c:pt>
                <c:pt idx="2">
                  <c:v>0.77000000000000091</c:v>
                </c:pt>
                <c:pt idx="3">
                  <c:v>0.77000000000000091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AE-4EC7-A1DC-A51295987B97}"/>
            </c:ext>
          </c:extLst>
        </c:ser>
        <c:ser>
          <c:idx val="1"/>
          <c:order val="1"/>
          <c:tx>
            <c:strRef>
              <c:f>Sheet1!$N$20</c:f>
              <c:strCache>
                <c:ptCount val="1"/>
                <c:pt idx="0">
                  <c:v>GRU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Sheet1!$L$21:$L$24</c:f>
              <c:strCache>
                <c:ptCount val="4"/>
                <c:pt idx="0">
                  <c:v>1-5</c:v>
                </c:pt>
                <c:pt idx="1">
                  <c:v>6-10</c:v>
                </c:pt>
                <c:pt idx="2">
                  <c:v>11-15</c:v>
                </c:pt>
                <c:pt idx="3">
                  <c:v>16-20</c:v>
                </c:pt>
              </c:strCache>
            </c:strRef>
          </c:cat>
          <c:val>
            <c:numRef>
              <c:f>Sheet1!$N$21:$N$24</c:f>
              <c:numCache>
                <c:formatCode>General</c:formatCode>
                <c:ptCount val="4"/>
                <c:pt idx="0">
                  <c:v>0.65000000000000102</c:v>
                </c:pt>
                <c:pt idx="1">
                  <c:v>0.69000000000000061</c:v>
                </c:pt>
                <c:pt idx="2">
                  <c:v>0.78</c:v>
                </c:pt>
                <c:pt idx="3">
                  <c:v>0.7600000000000009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4AE-4EC7-A1DC-A51295987B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361280"/>
        <c:axId val="73362816"/>
      </c:barChart>
      <c:catAx>
        <c:axId val="73361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362816"/>
        <c:crosses val="autoZero"/>
        <c:auto val="1"/>
        <c:lblAlgn val="ctr"/>
        <c:lblOffset val="100"/>
        <c:noMultiLvlLbl val="0"/>
      </c:catAx>
      <c:valAx>
        <c:axId val="73362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361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C2D49F-2E6D-4DA1-8BE0-35A7B1425E00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E54ABEE8-9DA0-471C-8F8F-40B6D0AA5712}">
      <dgm:prSet phldrT="[Text]" custT="1"/>
      <dgm:spPr/>
      <dgm:t>
        <a:bodyPr/>
        <a:lstStyle/>
        <a:p>
          <a:r>
            <a:rPr lang="en-US" sz="1700" dirty="0"/>
            <a:t>Data Preparation</a:t>
          </a:r>
        </a:p>
        <a:p>
          <a:r>
            <a:rPr lang="en-US" sz="1700" dirty="0"/>
            <a:t>(Preparing Ball by ball data set for all matches) </a:t>
          </a:r>
        </a:p>
      </dgm:t>
    </dgm:pt>
    <dgm:pt modelId="{F55D7313-4F20-4D8C-B1F1-6762FDB35EC9}" type="parTrans" cxnId="{67110E73-B1FC-47E1-8C46-8BA50ECA06E3}">
      <dgm:prSet/>
      <dgm:spPr/>
      <dgm:t>
        <a:bodyPr/>
        <a:lstStyle/>
        <a:p>
          <a:endParaRPr lang="en-US"/>
        </a:p>
      </dgm:t>
    </dgm:pt>
    <dgm:pt modelId="{B9F01462-880B-4DA8-A9B7-61A3883BAAA9}" type="sibTrans" cxnId="{67110E73-B1FC-47E1-8C46-8BA50ECA06E3}">
      <dgm:prSet/>
      <dgm:spPr/>
      <dgm:t>
        <a:bodyPr/>
        <a:lstStyle/>
        <a:p>
          <a:endParaRPr lang="en-US"/>
        </a:p>
      </dgm:t>
    </dgm:pt>
    <dgm:pt modelId="{7DCF6A6A-2842-4A1A-8E68-BC5EC3DD2023}">
      <dgm:prSet phldrT="[Text]"/>
      <dgm:spPr>
        <a:solidFill>
          <a:schemeClr val="bg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Feature Engineering</a:t>
          </a:r>
        </a:p>
        <a:p>
          <a:r>
            <a:rPr lang="en-US" dirty="0"/>
            <a:t>(Dropping off parameters which are not relevant.)</a:t>
          </a:r>
        </a:p>
      </dgm:t>
    </dgm:pt>
    <dgm:pt modelId="{333FDFC6-CC6D-44E4-ADC3-A2B4BB2E3763}" type="parTrans" cxnId="{FBF80F5F-7623-4534-87C0-D6B8D2FDADA9}">
      <dgm:prSet/>
      <dgm:spPr/>
      <dgm:t>
        <a:bodyPr/>
        <a:lstStyle/>
        <a:p>
          <a:endParaRPr lang="en-US"/>
        </a:p>
      </dgm:t>
    </dgm:pt>
    <dgm:pt modelId="{6A2C72CA-65E7-42E4-86A5-99F32A44C8F1}" type="sibTrans" cxnId="{FBF80F5F-7623-4534-87C0-D6B8D2FDADA9}">
      <dgm:prSet/>
      <dgm:spPr/>
      <dgm:t>
        <a:bodyPr/>
        <a:lstStyle/>
        <a:p>
          <a:endParaRPr lang="en-US"/>
        </a:p>
      </dgm:t>
    </dgm:pt>
    <dgm:pt modelId="{AB31AEC5-8BA7-4AC7-8FC9-05279FC2EFBF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/>
            <a:t>Train/Test Data split</a:t>
          </a:r>
        </a:p>
        <a:p>
          <a:endParaRPr lang="en-US" dirty="0"/>
        </a:p>
      </dgm:t>
    </dgm:pt>
    <dgm:pt modelId="{2154C140-B357-4B68-91DC-3506A01BDBF6}" type="parTrans" cxnId="{F392B45C-F690-4301-9AC6-369FCF4C034D}">
      <dgm:prSet/>
      <dgm:spPr/>
      <dgm:t>
        <a:bodyPr/>
        <a:lstStyle/>
        <a:p>
          <a:endParaRPr lang="en-US"/>
        </a:p>
      </dgm:t>
    </dgm:pt>
    <dgm:pt modelId="{B261D256-BCB0-46FB-A3BB-7F10B9090D9E}" type="sibTrans" cxnId="{F392B45C-F690-4301-9AC6-369FCF4C034D}">
      <dgm:prSet/>
      <dgm:spPr/>
      <dgm:t>
        <a:bodyPr/>
        <a:lstStyle/>
        <a:p>
          <a:endParaRPr lang="en-US"/>
        </a:p>
      </dgm:t>
    </dgm:pt>
    <dgm:pt modelId="{5CE1F462-6E46-4B1E-8C3B-EEB281551DA7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/>
            <a:t>Model Building using deep learning</a:t>
          </a:r>
        </a:p>
        <a:p>
          <a:r>
            <a:rPr lang="en-US" dirty="0"/>
            <a:t>(LSTM and GRU)</a:t>
          </a:r>
        </a:p>
      </dgm:t>
    </dgm:pt>
    <dgm:pt modelId="{466892A3-B7D6-41EC-A339-61E7C0249DEC}" type="parTrans" cxnId="{6D440565-374A-4D99-942C-40ADF97420D7}">
      <dgm:prSet/>
      <dgm:spPr/>
      <dgm:t>
        <a:bodyPr/>
        <a:lstStyle/>
        <a:p>
          <a:endParaRPr lang="en-US"/>
        </a:p>
      </dgm:t>
    </dgm:pt>
    <dgm:pt modelId="{A7D0DC5C-C0D6-4350-B409-2DD6CD973B2D}" type="sibTrans" cxnId="{6D440565-374A-4D99-942C-40ADF97420D7}">
      <dgm:prSet/>
      <dgm:spPr/>
      <dgm:t>
        <a:bodyPr/>
        <a:lstStyle/>
        <a:p>
          <a:endParaRPr lang="en-US"/>
        </a:p>
      </dgm:t>
    </dgm:pt>
    <dgm:pt modelId="{F2C7376F-AC14-4D17-8FD8-44E9D7D7A210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/>
            <a:t>Model Training</a:t>
          </a:r>
        </a:p>
        <a:p>
          <a:r>
            <a:rPr lang="en-US" dirty="0"/>
            <a:t>(Ball by ball prediction)</a:t>
          </a:r>
        </a:p>
      </dgm:t>
    </dgm:pt>
    <dgm:pt modelId="{A092BD0F-3402-4E76-9B33-588ED72027EB}" type="parTrans" cxnId="{6E7E8AAC-9EE3-45C4-882A-DC27B90E4114}">
      <dgm:prSet/>
      <dgm:spPr/>
      <dgm:t>
        <a:bodyPr/>
        <a:lstStyle/>
        <a:p>
          <a:endParaRPr lang="en-US"/>
        </a:p>
      </dgm:t>
    </dgm:pt>
    <dgm:pt modelId="{ED4BCDDB-50E2-4967-AC77-9F78A26F5463}" type="sibTrans" cxnId="{6E7E8AAC-9EE3-45C4-882A-DC27B90E4114}">
      <dgm:prSet/>
      <dgm:spPr/>
      <dgm:t>
        <a:bodyPr/>
        <a:lstStyle/>
        <a:p>
          <a:endParaRPr lang="en-US"/>
        </a:p>
      </dgm:t>
    </dgm:pt>
    <dgm:pt modelId="{199D1DCD-A192-44FF-A287-9076E2F8A25A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Model Evaluation (Ball by Ball prediction for every 5 overs during 2</a:t>
          </a:r>
          <a:r>
            <a:rPr lang="en-US" baseline="30000" dirty="0"/>
            <a:t>nd</a:t>
          </a:r>
          <a:r>
            <a:rPr lang="en-US" dirty="0"/>
            <a:t> innings)</a:t>
          </a:r>
        </a:p>
      </dgm:t>
    </dgm:pt>
    <dgm:pt modelId="{1AD2AACA-883B-4CF7-A0C6-C406BD42BC76}" type="parTrans" cxnId="{F010F7BE-DCB4-446A-BF7D-B89FCAEB0DC1}">
      <dgm:prSet/>
      <dgm:spPr/>
      <dgm:t>
        <a:bodyPr/>
        <a:lstStyle/>
        <a:p>
          <a:endParaRPr lang="en-US"/>
        </a:p>
      </dgm:t>
    </dgm:pt>
    <dgm:pt modelId="{9E3E2BA6-87CA-4D00-85A6-9394F52620FC}" type="sibTrans" cxnId="{F010F7BE-DCB4-446A-BF7D-B89FCAEB0DC1}">
      <dgm:prSet/>
      <dgm:spPr/>
      <dgm:t>
        <a:bodyPr/>
        <a:lstStyle/>
        <a:p>
          <a:endParaRPr lang="en-US"/>
        </a:p>
      </dgm:t>
    </dgm:pt>
    <dgm:pt modelId="{07F4408D-679E-4AC5-B8B8-DE88ADCE6CAD}" type="pres">
      <dgm:prSet presAssocID="{85C2D49F-2E6D-4DA1-8BE0-35A7B1425E00}" presName="CompostProcess" presStyleCnt="0">
        <dgm:presLayoutVars>
          <dgm:dir/>
          <dgm:resizeHandles val="exact"/>
        </dgm:presLayoutVars>
      </dgm:prSet>
      <dgm:spPr/>
    </dgm:pt>
    <dgm:pt modelId="{4B2B90D1-043A-4F7F-97AE-1B2E4FA61EE5}" type="pres">
      <dgm:prSet presAssocID="{85C2D49F-2E6D-4DA1-8BE0-35A7B1425E00}" presName="arrow" presStyleLbl="bgShp" presStyleIdx="0" presStyleCnt="1" custAng="0" custLinFactNeighborX="-12516" custLinFactNeighborY="-34630"/>
      <dgm:spPr/>
    </dgm:pt>
    <dgm:pt modelId="{E7D53600-965F-4CE5-A854-92359F21B992}" type="pres">
      <dgm:prSet presAssocID="{85C2D49F-2E6D-4DA1-8BE0-35A7B1425E00}" presName="linearProcess" presStyleCnt="0"/>
      <dgm:spPr/>
    </dgm:pt>
    <dgm:pt modelId="{44B9E106-6873-4D0C-9E0C-E5D133812D24}" type="pres">
      <dgm:prSet presAssocID="{E54ABEE8-9DA0-471C-8F8F-40B6D0AA5712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FDBD70-A21F-4205-BEA6-79C3E229EE24}" type="pres">
      <dgm:prSet presAssocID="{B9F01462-880B-4DA8-A9B7-61A3883BAAA9}" presName="sibTrans" presStyleCnt="0"/>
      <dgm:spPr/>
    </dgm:pt>
    <dgm:pt modelId="{DEB6B98D-AE94-49CD-8CFC-BFBD04C727EC}" type="pres">
      <dgm:prSet presAssocID="{7DCF6A6A-2842-4A1A-8E68-BC5EC3DD2023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A544D3-F70C-4EC7-8985-2232A7BB59B7}" type="pres">
      <dgm:prSet presAssocID="{6A2C72CA-65E7-42E4-86A5-99F32A44C8F1}" presName="sibTrans" presStyleCnt="0"/>
      <dgm:spPr/>
    </dgm:pt>
    <dgm:pt modelId="{A747ED50-E3CD-4A53-968B-C052029765F4}" type="pres">
      <dgm:prSet presAssocID="{AB31AEC5-8BA7-4AC7-8FC9-05279FC2EFBF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4A8F75-1B80-433B-99FF-7E227192E972}" type="pres">
      <dgm:prSet presAssocID="{B261D256-BCB0-46FB-A3BB-7F10B9090D9E}" presName="sibTrans" presStyleCnt="0"/>
      <dgm:spPr/>
    </dgm:pt>
    <dgm:pt modelId="{13C159A7-66F8-4B00-A453-1888527F41C5}" type="pres">
      <dgm:prSet presAssocID="{5CE1F462-6E46-4B1E-8C3B-EEB281551DA7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C9526E-3298-4857-AC98-790F378E7711}" type="pres">
      <dgm:prSet presAssocID="{A7D0DC5C-C0D6-4350-B409-2DD6CD973B2D}" presName="sibTrans" presStyleCnt="0"/>
      <dgm:spPr/>
    </dgm:pt>
    <dgm:pt modelId="{0D596400-4195-4177-AD01-B8C39318D7E2}" type="pres">
      <dgm:prSet presAssocID="{F2C7376F-AC14-4D17-8FD8-44E9D7D7A210}" presName="text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26ECF3-81F8-4334-919E-C703D7D270C0}" type="pres">
      <dgm:prSet presAssocID="{ED4BCDDB-50E2-4967-AC77-9F78A26F5463}" presName="sibTrans" presStyleCnt="0"/>
      <dgm:spPr/>
    </dgm:pt>
    <dgm:pt modelId="{1E009460-0018-4683-8BA8-DC447FA312D3}" type="pres">
      <dgm:prSet presAssocID="{199D1DCD-A192-44FF-A287-9076E2F8A25A}" presName="text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10ADFEE-BF42-4F10-899C-ED633E677D25}" type="presOf" srcId="{E54ABEE8-9DA0-471C-8F8F-40B6D0AA5712}" destId="{44B9E106-6873-4D0C-9E0C-E5D133812D24}" srcOrd="0" destOrd="0" presId="urn:microsoft.com/office/officeart/2005/8/layout/hProcess9"/>
    <dgm:cxn modelId="{4336734E-4118-44E3-AC92-FC0AFC4482D5}" type="presOf" srcId="{85C2D49F-2E6D-4DA1-8BE0-35A7B1425E00}" destId="{07F4408D-679E-4AC5-B8B8-DE88ADCE6CAD}" srcOrd="0" destOrd="0" presId="urn:microsoft.com/office/officeart/2005/8/layout/hProcess9"/>
    <dgm:cxn modelId="{37C5C588-FC12-46DA-9836-9CC9EEE4A6B3}" type="presOf" srcId="{7DCF6A6A-2842-4A1A-8E68-BC5EC3DD2023}" destId="{DEB6B98D-AE94-49CD-8CFC-BFBD04C727EC}" srcOrd="0" destOrd="0" presId="urn:microsoft.com/office/officeart/2005/8/layout/hProcess9"/>
    <dgm:cxn modelId="{F392B45C-F690-4301-9AC6-369FCF4C034D}" srcId="{85C2D49F-2E6D-4DA1-8BE0-35A7B1425E00}" destId="{AB31AEC5-8BA7-4AC7-8FC9-05279FC2EFBF}" srcOrd="2" destOrd="0" parTransId="{2154C140-B357-4B68-91DC-3506A01BDBF6}" sibTransId="{B261D256-BCB0-46FB-A3BB-7F10B9090D9E}"/>
    <dgm:cxn modelId="{6D440565-374A-4D99-942C-40ADF97420D7}" srcId="{85C2D49F-2E6D-4DA1-8BE0-35A7B1425E00}" destId="{5CE1F462-6E46-4B1E-8C3B-EEB281551DA7}" srcOrd="3" destOrd="0" parTransId="{466892A3-B7D6-41EC-A339-61E7C0249DEC}" sibTransId="{A7D0DC5C-C0D6-4350-B409-2DD6CD973B2D}"/>
    <dgm:cxn modelId="{26EC77D6-5477-480C-B385-DF34524A8E3D}" type="presOf" srcId="{5CE1F462-6E46-4B1E-8C3B-EEB281551DA7}" destId="{13C159A7-66F8-4B00-A453-1888527F41C5}" srcOrd="0" destOrd="0" presId="urn:microsoft.com/office/officeart/2005/8/layout/hProcess9"/>
    <dgm:cxn modelId="{67110E73-B1FC-47E1-8C46-8BA50ECA06E3}" srcId="{85C2D49F-2E6D-4DA1-8BE0-35A7B1425E00}" destId="{E54ABEE8-9DA0-471C-8F8F-40B6D0AA5712}" srcOrd="0" destOrd="0" parTransId="{F55D7313-4F20-4D8C-B1F1-6762FDB35EC9}" sibTransId="{B9F01462-880B-4DA8-A9B7-61A3883BAAA9}"/>
    <dgm:cxn modelId="{0A481B81-FEFC-4A80-8737-37B6C93B4549}" type="presOf" srcId="{199D1DCD-A192-44FF-A287-9076E2F8A25A}" destId="{1E009460-0018-4683-8BA8-DC447FA312D3}" srcOrd="0" destOrd="0" presId="urn:microsoft.com/office/officeart/2005/8/layout/hProcess9"/>
    <dgm:cxn modelId="{86A59BEF-4F1F-49B1-BE26-087A828E7FED}" type="presOf" srcId="{F2C7376F-AC14-4D17-8FD8-44E9D7D7A210}" destId="{0D596400-4195-4177-AD01-B8C39318D7E2}" srcOrd="0" destOrd="0" presId="urn:microsoft.com/office/officeart/2005/8/layout/hProcess9"/>
    <dgm:cxn modelId="{F010F7BE-DCB4-446A-BF7D-B89FCAEB0DC1}" srcId="{85C2D49F-2E6D-4DA1-8BE0-35A7B1425E00}" destId="{199D1DCD-A192-44FF-A287-9076E2F8A25A}" srcOrd="5" destOrd="0" parTransId="{1AD2AACA-883B-4CF7-A0C6-C406BD42BC76}" sibTransId="{9E3E2BA6-87CA-4D00-85A6-9394F52620FC}"/>
    <dgm:cxn modelId="{6E7E8AAC-9EE3-45C4-882A-DC27B90E4114}" srcId="{85C2D49F-2E6D-4DA1-8BE0-35A7B1425E00}" destId="{F2C7376F-AC14-4D17-8FD8-44E9D7D7A210}" srcOrd="4" destOrd="0" parTransId="{A092BD0F-3402-4E76-9B33-588ED72027EB}" sibTransId="{ED4BCDDB-50E2-4967-AC77-9F78A26F5463}"/>
    <dgm:cxn modelId="{FBF80F5F-7623-4534-87C0-D6B8D2FDADA9}" srcId="{85C2D49F-2E6D-4DA1-8BE0-35A7B1425E00}" destId="{7DCF6A6A-2842-4A1A-8E68-BC5EC3DD2023}" srcOrd="1" destOrd="0" parTransId="{333FDFC6-CC6D-44E4-ADC3-A2B4BB2E3763}" sibTransId="{6A2C72CA-65E7-42E4-86A5-99F32A44C8F1}"/>
    <dgm:cxn modelId="{0E833B2D-04EF-4932-B914-B9A62004B9E2}" type="presOf" srcId="{AB31AEC5-8BA7-4AC7-8FC9-05279FC2EFBF}" destId="{A747ED50-E3CD-4A53-968B-C052029765F4}" srcOrd="0" destOrd="0" presId="urn:microsoft.com/office/officeart/2005/8/layout/hProcess9"/>
    <dgm:cxn modelId="{40674110-A86E-48AA-9F0B-7A4F134609BA}" type="presParOf" srcId="{07F4408D-679E-4AC5-B8B8-DE88ADCE6CAD}" destId="{4B2B90D1-043A-4F7F-97AE-1B2E4FA61EE5}" srcOrd="0" destOrd="0" presId="urn:microsoft.com/office/officeart/2005/8/layout/hProcess9"/>
    <dgm:cxn modelId="{48FB1CA4-1FBD-46B3-9A20-A9C828F2E335}" type="presParOf" srcId="{07F4408D-679E-4AC5-B8B8-DE88ADCE6CAD}" destId="{E7D53600-965F-4CE5-A854-92359F21B992}" srcOrd="1" destOrd="0" presId="urn:microsoft.com/office/officeart/2005/8/layout/hProcess9"/>
    <dgm:cxn modelId="{4B39C992-7DD7-47AD-9B60-47C27104CF41}" type="presParOf" srcId="{E7D53600-965F-4CE5-A854-92359F21B992}" destId="{44B9E106-6873-4D0C-9E0C-E5D133812D24}" srcOrd="0" destOrd="0" presId="urn:microsoft.com/office/officeart/2005/8/layout/hProcess9"/>
    <dgm:cxn modelId="{0FEE1A09-5BF6-4885-A1C8-834A3190BB53}" type="presParOf" srcId="{E7D53600-965F-4CE5-A854-92359F21B992}" destId="{7EFDBD70-A21F-4205-BEA6-79C3E229EE24}" srcOrd="1" destOrd="0" presId="urn:microsoft.com/office/officeart/2005/8/layout/hProcess9"/>
    <dgm:cxn modelId="{25DCFC50-51EE-4DCD-8DE2-2FFF28E76079}" type="presParOf" srcId="{E7D53600-965F-4CE5-A854-92359F21B992}" destId="{DEB6B98D-AE94-49CD-8CFC-BFBD04C727EC}" srcOrd="2" destOrd="0" presId="urn:microsoft.com/office/officeart/2005/8/layout/hProcess9"/>
    <dgm:cxn modelId="{3D37BA07-E552-4E7A-9375-5F918AA9F83B}" type="presParOf" srcId="{E7D53600-965F-4CE5-A854-92359F21B992}" destId="{0EA544D3-F70C-4EC7-8985-2232A7BB59B7}" srcOrd="3" destOrd="0" presId="urn:microsoft.com/office/officeart/2005/8/layout/hProcess9"/>
    <dgm:cxn modelId="{2EB552EC-C281-49DF-A787-5565DA4508F9}" type="presParOf" srcId="{E7D53600-965F-4CE5-A854-92359F21B992}" destId="{A747ED50-E3CD-4A53-968B-C052029765F4}" srcOrd="4" destOrd="0" presId="urn:microsoft.com/office/officeart/2005/8/layout/hProcess9"/>
    <dgm:cxn modelId="{F278C4DF-2001-4CB8-9F7C-156D42B5F728}" type="presParOf" srcId="{E7D53600-965F-4CE5-A854-92359F21B992}" destId="{B14A8F75-1B80-433B-99FF-7E227192E972}" srcOrd="5" destOrd="0" presId="urn:microsoft.com/office/officeart/2005/8/layout/hProcess9"/>
    <dgm:cxn modelId="{DADC1140-94EF-4A3F-9294-9FFFE6186DF2}" type="presParOf" srcId="{E7D53600-965F-4CE5-A854-92359F21B992}" destId="{13C159A7-66F8-4B00-A453-1888527F41C5}" srcOrd="6" destOrd="0" presId="urn:microsoft.com/office/officeart/2005/8/layout/hProcess9"/>
    <dgm:cxn modelId="{70EDA95A-481C-40AB-9A1D-E5CA2532024B}" type="presParOf" srcId="{E7D53600-965F-4CE5-A854-92359F21B992}" destId="{F3C9526E-3298-4857-AC98-790F378E7711}" srcOrd="7" destOrd="0" presId="urn:microsoft.com/office/officeart/2005/8/layout/hProcess9"/>
    <dgm:cxn modelId="{C5AF405C-35A3-4F26-9352-DC2A1018BE8C}" type="presParOf" srcId="{E7D53600-965F-4CE5-A854-92359F21B992}" destId="{0D596400-4195-4177-AD01-B8C39318D7E2}" srcOrd="8" destOrd="0" presId="urn:microsoft.com/office/officeart/2005/8/layout/hProcess9"/>
    <dgm:cxn modelId="{52C93BB8-C0D6-46B1-A613-27F0E2A60A15}" type="presParOf" srcId="{E7D53600-965F-4CE5-A854-92359F21B992}" destId="{0226ECF3-81F8-4334-919E-C703D7D270C0}" srcOrd="9" destOrd="0" presId="urn:microsoft.com/office/officeart/2005/8/layout/hProcess9"/>
    <dgm:cxn modelId="{2F5ACD60-124A-4F64-BCCF-2B6007BD3129}" type="presParOf" srcId="{E7D53600-965F-4CE5-A854-92359F21B992}" destId="{1E009460-0018-4683-8BA8-DC447FA312D3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2B90D1-043A-4F7F-97AE-1B2E4FA61EE5}">
      <dsp:nvSpPr>
        <dsp:cNvPr id="0" name=""/>
        <dsp:cNvSpPr/>
      </dsp:nvSpPr>
      <dsp:spPr>
        <a:xfrm>
          <a:off x="0" y="0"/>
          <a:ext cx="9225243" cy="283350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B9E106-6873-4D0C-9E0C-E5D133812D24}">
      <dsp:nvSpPr>
        <dsp:cNvPr id="0" name=""/>
        <dsp:cNvSpPr/>
      </dsp:nvSpPr>
      <dsp:spPr>
        <a:xfrm>
          <a:off x="2980" y="850050"/>
          <a:ext cx="1735562" cy="1133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Data Preparation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(Preparing Ball by ball data set for all matches) </a:t>
          </a:r>
        </a:p>
      </dsp:txBody>
      <dsp:txXfrm>
        <a:off x="58308" y="905378"/>
        <a:ext cx="1624906" cy="1022744"/>
      </dsp:txXfrm>
    </dsp:sp>
    <dsp:sp modelId="{DEB6B98D-AE94-49CD-8CFC-BFBD04C727EC}">
      <dsp:nvSpPr>
        <dsp:cNvPr id="0" name=""/>
        <dsp:cNvSpPr/>
      </dsp:nvSpPr>
      <dsp:spPr>
        <a:xfrm>
          <a:off x="1825321" y="850050"/>
          <a:ext cx="1735562" cy="1133400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Feature Engineering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(Dropping off parameters which are not relevant.)</a:t>
          </a:r>
        </a:p>
      </dsp:txBody>
      <dsp:txXfrm>
        <a:off x="1880649" y="905378"/>
        <a:ext cx="1624906" cy="1022744"/>
      </dsp:txXfrm>
    </dsp:sp>
    <dsp:sp modelId="{A747ED50-E3CD-4A53-968B-C052029765F4}">
      <dsp:nvSpPr>
        <dsp:cNvPr id="0" name=""/>
        <dsp:cNvSpPr/>
      </dsp:nvSpPr>
      <dsp:spPr>
        <a:xfrm>
          <a:off x="3647662" y="850050"/>
          <a:ext cx="1735562" cy="1133400"/>
        </a:xfrm>
        <a:prstGeom prst="roundRect">
          <a:avLst/>
        </a:prstGeom>
        <a:solidFill>
          <a:schemeClr val="accent2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Train/Test Data split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 dirty="0"/>
        </a:p>
      </dsp:txBody>
      <dsp:txXfrm>
        <a:off x="3702990" y="905378"/>
        <a:ext cx="1624906" cy="1022744"/>
      </dsp:txXfrm>
    </dsp:sp>
    <dsp:sp modelId="{13C159A7-66F8-4B00-A453-1888527F41C5}">
      <dsp:nvSpPr>
        <dsp:cNvPr id="0" name=""/>
        <dsp:cNvSpPr/>
      </dsp:nvSpPr>
      <dsp:spPr>
        <a:xfrm>
          <a:off x="5470003" y="850050"/>
          <a:ext cx="1735562" cy="1133400"/>
        </a:xfrm>
        <a:prstGeom prst="roundRect">
          <a:avLst/>
        </a:prstGeom>
        <a:solidFill>
          <a:schemeClr val="accent3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Model Building using deep learning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(LSTM and GRU)</a:t>
          </a:r>
        </a:p>
      </dsp:txBody>
      <dsp:txXfrm>
        <a:off x="5525331" y="905378"/>
        <a:ext cx="1624906" cy="1022744"/>
      </dsp:txXfrm>
    </dsp:sp>
    <dsp:sp modelId="{0D596400-4195-4177-AD01-B8C39318D7E2}">
      <dsp:nvSpPr>
        <dsp:cNvPr id="0" name=""/>
        <dsp:cNvSpPr/>
      </dsp:nvSpPr>
      <dsp:spPr>
        <a:xfrm>
          <a:off x="7292343" y="850050"/>
          <a:ext cx="1735562" cy="1133400"/>
        </a:xfrm>
        <a:prstGeom prst="roundRect">
          <a:avLst/>
        </a:prstGeom>
        <a:solidFill>
          <a:schemeClr val="accent4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Model Training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(Ball by ball prediction)</a:t>
          </a:r>
        </a:p>
      </dsp:txBody>
      <dsp:txXfrm>
        <a:off x="7347671" y="905378"/>
        <a:ext cx="1624906" cy="1022744"/>
      </dsp:txXfrm>
    </dsp:sp>
    <dsp:sp modelId="{1E009460-0018-4683-8BA8-DC447FA312D3}">
      <dsp:nvSpPr>
        <dsp:cNvPr id="0" name=""/>
        <dsp:cNvSpPr/>
      </dsp:nvSpPr>
      <dsp:spPr>
        <a:xfrm>
          <a:off x="9114684" y="850050"/>
          <a:ext cx="1735562" cy="1133400"/>
        </a:xfrm>
        <a:prstGeom prst="roundRect">
          <a:avLst/>
        </a:prstGeom>
        <a:solidFill>
          <a:schemeClr val="accent6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Model Evaluation (Ball by Ball prediction for every 5 overs during 2</a:t>
          </a:r>
          <a:r>
            <a:rPr lang="en-US" sz="1300" kern="1200" baseline="30000" dirty="0"/>
            <a:t>nd</a:t>
          </a:r>
          <a:r>
            <a:rPr lang="en-US" sz="1300" kern="1200" dirty="0"/>
            <a:t> innings)</a:t>
          </a:r>
        </a:p>
      </dsp:txBody>
      <dsp:txXfrm>
        <a:off x="9170012" y="905378"/>
        <a:ext cx="1624906" cy="10227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E819F2-AB33-4516-860D-8B705D6EF15F}" type="datetimeFigureOut">
              <a:rPr lang="en-US" smtClean="0"/>
              <a:pPr/>
              <a:t>11/22/2020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DA28F3-709F-436E-B1AE-0A88029EA4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697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Harsh Bhardwaj </a:t>
            </a:r>
          </a:p>
          <a:p>
            <a:r>
              <a:rPr lang="en-US" dirty="0"/>
              <a:t>1.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A28F3-709F-436E-B1AE-0A88029EA4C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39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Harsh Bhardwaj – Intro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Amit – Data Description and EDA in Detail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A28F3-709F-436E-B1AE-0A88029EA4C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41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Vikas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A28F3-709F-436E-B1AE-0A88029EA4C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40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Jerryl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A28F3-709F-436E-B1AE-0A88029EA4C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00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A28F3-709F-436E-B1AE-0A88029EA4C0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Rajesh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A28F3-709F-436E-B1AE-0A88029EA4C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882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Rajesh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A28F3-709F-436E-B1AE-0A88029EA4C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165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A28F3-709F-436E-B1AE-0A88029EA4C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668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253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035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8168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919807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043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734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069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635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392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528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 userDrawn="1">
          <p15:clr>
            <a:srgbClr val="CCCCCC"/>
          </p15:clr>
        </p15:guide>
        <p15:guide id="2" pos="7096" userDrawn="1">
          <p15:clr>
            <a:srgbClr val="CCCCC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946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 userDrawn="1">
          <p15:clr>
            <a:srgbClr val="CCCCCC"/>
          </p15:clr>
        </p15:guide>
        <p15:guide id="2" pos="7096" userDrawn="1">
          <p15:clr>
            <a:srgbClr val="CCCCC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937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791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948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752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017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532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 userDrawn="1">
          <p15:clr>
            <a:srgbClr val="CCCCCC"/>
          </p15:clr>
        </p15:guide>
        <p15:guide id="2" pos="7096" userDrawn="1">
          <p15:clr>
            <a:srgbClr val="CCCCC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8A87A34-81AB-432B-8DAE-1953F412C126}" type="datetimeFigureOut">
              <a:rPr lang="en-US" smtClean="0"/>
              <a:pPr/>
              <a:t>11/22/2020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5493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66" userDrawn="1">
          <p15:clr>
            <a:srgbClr val="F26B43"/>
          </p15:clr>
        </p15:guide>
        <p15:guide id="2" orient="horz" pos="1018" userDrawn="1">
          <p15:clr>
            <a:srgbClr val="F26B43"/>
          </p15:clr>
        </p15:guide>
        <p15:guide id="3" orient="horz" pos="3683" userDrawn="1">
          <p15:clr>
            <a:srgbClr val="F26B43"/>
          </p15:clr>
        </p15:guide>
        <p15:guide id="4" pos="575" userDrawn="1">
          <p15:clr>
            <a:srgbClr val="F26B43"/>
          </p15:clr>
        </p15:guide>
        <p15:guide id="5" pos="70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oinf.jku.at/publications/older/2604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colah.github.io/posts/2015-08-Understanding-LSTM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IPL Cricket Match Outcome Prediction Using AI Techniques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0"/>
            <a:ext cx="5934949" cy="4202700"/>
          </a:xfrm>
        </p:spPr>
        <p:txBody>
          <a:bodyPr/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Presented By: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Jerryl Davis</a:t>
            </a:r>
          </a:p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Authors: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Narayana </a:t>
            </a:r>
            <a:r>
              <a:rPr lang="en-US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Darapaneni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Rajesh </a:t>
            </a:r>
            <a:r>
              <a:rPr lang="en-US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Goel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Amit </a:t>
            </a:r>
            <a:r>
              <a:rPr lang="en-US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Bhatia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Pulkit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Malhotra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Harsh </a:t>
            </a:r>
            <a:r>
              <a:rPr lang="en-US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Bhardwaj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Vikas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Hooda</a:t>
            </a:r>
            <a:endParaRPr lang="en-US" dirty="0" smtClean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Special Thanks: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Anwesh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Reddy </a:t>
            </a:r>
            <a:r>
              <a:rPr lang="en-US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Paduri</a:t>
            </a:r>
            <a:r>
              <a:rPr lang="en-US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Affiliations:</a:t>
            </a:r>
            <a:br>
              <a:rPr lang="en-US" b="1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Great Learning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btfpLayoutConfig" hidden="1"/>
          <p:cNvSpPr txBox="1"/>
          <p:nvPr/>
        </p:nvSpPr>
        <p:spPr>
          <a:xfrm>
            <a:off x="12700" y="12700"/>
            <a:ext cx="8890000" cy="10772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overall_1_132505419578873737 columns_1_132505419578873737 </a:t>
            </a:r>
            <a:endParaRPr lang="en-US" sz="100">
              <a:solidFill>
                <a:srgbClr val="FFFFFF">
                  <a:alpha val="0"/>
                </a:srgbClr>
              </a:solidFill>
            </a:endParaRP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10" y="609923"/>
            <a:ext cx="5093507" cy="5205472"/>
          </a:xfrm>
        </p:spPr>
      </p:pic>
    </p:spTree>
    <p:extLst>
      <p:ext uri="{BB962C8B-B14F-4D97-AF65-F5344CB8AC3E}">
        <p14:creationId xmlns:p14="http://schemas.microsoft.com/office/powerpoint/2010/main" val="257632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69DC1-407C-4385-ABF0-6190DF09D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654"/>
            <a:ext cx="12191999" cy="1218528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 Analysis and Comparisons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LSTM and GRU, Over by 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C230E-C8ED-46C5-9602-F03595E5E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917" y="896644"/>
            <a:ext cx="10972421" cy="575273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						</a:t>
            </a:r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D98BEE-CBC1-4E67-8D32-A6DFB67DB239}"/>
              </a:ext>
            </a:extLst>
          </p:cNvPr>
          <p:cNvSpPr/>
          <p:nvPr/>
        </p:nvSpPr>
        <p:spPr>
          <a:xfrm>
            <a:off x="357187" y="5489858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4" name="btfpLayoutConfig" hidden="1"/>
          <p:cNvSpPr txBox="1"/>
          <p:nvPr/>
        </p:nvSpPr>
        <p:spPr>
          <a:xfrm>
            <a:off x="12700" y="12700"/>
            <a:ext cx="8890000" cy="10772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">
                <a:solidFill>
                  <a:srgbClr val="FFFFFF">
                    <a:alpha val="0"/>
                  </a:srgbClr>
                </a:solidFill>
              </a:rPr>
              <a:t>overall_1_132328931330608984 columns_1_132328931330608984 </a:t>
            </a:r>
          </a:p>
        </p:txBody>
      </p:sp>
      <p:graphicFrame>
        <p:nvGraphicFramePr>
          <p:cNvPr id="19" name="Chart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7710919"/>
              </p:ext>
            </p:extLst>
          </p:nvPr>
        </p:nvGraphicFramePr>
        <p:xfrm>
          <a:off x="874047" y="1709824"/>
          <a:ext cx="5554462" cy="4386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7082971" y="2180330"/>
          <a:ext cx="4804230" cy="2304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1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1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1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0917">
                <a:tc>
                  <a:txBody>
                    <a:bodyPr/>
                    <a:lstStyle/>
                    <a:p>
                      <a:r>
                        <a:rPr lang="en-US" dirty="0"/>
                        <a:t>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LSTM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917">
                <a:tc>
                  <a:txBody>
                    <a:bodyPr/>
                    <a:lstStyle/>
                    <a:p>
                      <a:r>
                        <a:rPr lang="en-US" dirty="0"/>
                        <a:t>1-5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917">
                <a:tc>
                  <a:txBody>
                    <a:bodyPr/>
                    <a:lstStyle/>
                    <a:p>
                      <a:r>
                        <a:rPr lang="en-US" dirty="0"/>
                        <a:t>6-10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0917">
                <a:tc>
                  <a:txBody>
                    <a:bodyPr/>
                    <a:lstStyle/>
                    <a:p>
                      <a:r>
                        <a:rPr lang="en-US" dirty="0"/>
                        <a:t>11-15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917">
                <a:tc>
                  <a:txBody>
                    <a:bodyPr/>
                    <a:lstStyle/>
                    <a:p>
                      <a:r>
                        <a:rPr lang="en-US" dirty="0"/>
                        <a:t>16-20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707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CD084-1ED4-4064-85B1-826D2E9A5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196"/>
            <a:ext cx="10515600" cy="693719"/>
          </a:xfrm>
        </p:spPr>
        <p:txBody>
          <a:bodyPr>
            <a:noAutofit/>
          </a:bodyPr>
          <a:lstStyle/>
          <a:p>
            <a:r>
              <a:rPr lang="en-IN" sz="3600" dirty="0">
                <a:latin typeface="Arial" panose="020B0604020202020204" pitchFamily="34" charset="0"/>
                <a:cs typeface="Arial" panose="020B0604020202020204" pitchFamily="34" charset="0"/>
              </a:rPr>
              <a:t>Implementation of Different flavours of  LSTM -GRU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2287CC-E840-47C6-8116-EB8E305E33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0209" y="705306"/>
            <a:ext cx="4155950" cy="3051874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E48B98B8-B0D0-4248-AC80-B40CEC9A6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270" y="705306"/>
            <a:ext cx="4501619" cy="3158736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3BB5D902-81B6-4EDA-A24D-E6062CD9A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209" y="3956659"/>
            <a:ext cx="4155950" cy="2808721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F321A412-3379-491C-A062-C8BFE5B2B5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0271" y="3956659"/>
            <a:ext cx="4595865" cy="2813129"/>
          </a:xfrm>
          <a:prstGeom prst="rect">
            <a:avLst/>
          </a:prstGeom>
        </p:spPr>
      </p:pic>
      <p:sp>
        <p:nvSpPr>
          <p:cNvPr id="3" name="btfpLayoutConfig" hidden="1"/>
          <p:cNvSpPr txBox="1"/>
          <p:nvPr/>
        </p:nvSpPr>
        <p:spPr>
          <a:xfrm>
            <a:off x="12700" y="12700"/>
            <a:ext cx="8890000" cy="10772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overall_1_132505427669353304 columns_1_132505427669353304 </a:t>
            </a:r>
            <a:endParaRPr lang="en-US" sz="100">
              <a:solidFill>
                <a:srgbClr val="FFFFFF">
                  <a:alpha val="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4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333F60D-644B-44D5-87B6-46BC0C76E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Future Work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A68896-5447-49FA-A367-1DF9BAE3C55E}"/>
              </a:ext>
            </a:extLst>
          </p:cNvPr>
          <p:cNvSpPr txBox="1"/>
          <p:nvPr/>
        </p:nvSpPr>
        <p:spPr>
          <a:xfrm>
            <a:off x="694481" y="2048719"/>
            <a:ext cx="1108854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model can be </a:t>
            </a:r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 enhanced by putting more attributes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e.g., venues, off the field attributes, including player stats etc. 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</a:t>
            </a:r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prediction of live matches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can be integrated with the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model.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future we also intend to build a recommendation model which can suggest during the second innings as to </a:t>
            </a:r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player is best suited to play during the specific situation during the match</a:t>
            </a:r>
            <a:r>
              <a:rPr lang="en-US" sz="2400" dirty="0">
                <a:solidFill>
                  <a:srgbClr val="FFFF00"/>
                </a:solidFill>
              </a:rPr>
              <a:t>.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2" name="btfpLayoutConfig" hidden="1"/>
          <p:cNvSpPr txBox="1"/>
          <p:nvPr/>
        </p:nvSpPr>
        <p:spPr>
          <a:xfrm>
            <a:off x="12700" y="12700"/>
            <a:ext cx="8890000" cy="10772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overall_1_132505427194606418 columns_1_132505427194606418 </a:t>
            </a:r>
            <a:endParaRPr lang="en-US" sz="100">
              <a:solidFill>
                <a:srgbClr val="FFFFFF">
                  <a:alpha val="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39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4863B-37D5-4DC3-8383-C2B2E47A5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Minimum Viable Product 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3A582-9EBD-411D-B89A-8520B631A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9408"/>
            <a:ext cx="8051157" cy="2134681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 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Meter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Player Selection and placements on situational parameters </a:t>
            </a:r>
          </a:p>
          <a:p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Coach ka Coach App 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Captain ka Captain App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9AD50F1-A31F-4187-9B33-E4DFFB69DE17}"/>
              </a:ext>
            </a:extLst>
          </p:cNvPr>
          <p:cNvSpPr txBox="1">
            <a:spLocks/>
          </p:cNvSpPr>
          <p:nvPr/>
        </p:nvSpPr>
        <p:spPr>
          <a:xfrm>
            <a:off x="851700" y="38741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Resource and capital Investment 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FE93748-DA81-4993-BD81-F970A6C05A59}"/>
              </a:ext>
            </a:extLst>
          </p:cNvPr>
          <p:cNvSpPr txBox="1">
            <a:spLocks/>
          </p:cNvSpPr>
          <p:nvPr/>
        </p:nvSpPr>
        <p:spPr>
          <a:xfrm>
            <a:off x="909574" y="4941150"/>
            <a:ext cx="11139672" cy="1725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Two domain Experts , </a:t>
            </a:r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Data Engineers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One Data Architect / Lead, </a:t>
            </a:r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Sales and BD Head </a:t>
            </a:r>
          </a:p>
          <a:p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Required Data Set 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INR 1.5 Cr – 2 Cr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F450B4-ADF6-48C7-9AFB-640A71066D73}"/>
              </a:ext>
            </a:extLst>
          </p:cNvPr>
          <p:cNvSpPr txBox="1">
            <a:spLocks/>
          </p:cNvSpPr>
          <p:nvPr/>
        </p:nvSpPr>
        <p:spPr>
          <a:xfrm>
            <a:off x="8905762" y="434574"/>
            <a:ext cx="25531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08CFF9-2820-47FE-A5CD-90199C7D3886}"/>
              </a:ext>
            </a:extLst>
          </p:cNvPr>
          <p:cNvSpPr txBox="1">
            <a:spLocks/>
          </p:cNvSpPr>
          <p:nvPr/>
        </p:nvSpPr>
        <p:spPr>
          <a:xfrm>
            <a:off x="8905762" y="1895074"/>
            <a:ext cx="2854124" cy="767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6 – 12 Months </a:t>
            </a:r>
            <a:endParaRPr lang="en-IN" dirty="0"/>
          </a:p>
        </p:txBody>
      </p:sp>
      <p:sp>
        <p:nvSpPr>
          <p:cNvPr id="8" name="btfpLayoutConfig" hidden="1"/>
          <p:cNvSpPr txBox="1"/>
          <p:nvPr/>
        </p:nvSpPr>
        <p:spPr>
          <a:xfrm>
            <a:off x="12700" y="12700"/>
            <a:ext cx="8890000" cy="10772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overall_1_132505426711125859 columns_1_132505426711125859 </a:t>
            </a:r>
            <a:endParaRPr lang="en-US" sz="100">
              <a:solidFill>
                <a:srgbClr val="FFFFFF">
                  <a:alpha val="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94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4" y="311828"/>
            <a:ext cx="5816088" cy="1926503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9929C57F-F83D-4866-BBAE-B8C9F37D2A35}"/>
              </a:ext>
            </a:extLst>
          </p:cNvPr>
          <p:cNvSpPr txBox="1">
            <a:spLocks/>
          </p:cNvSpPr>
          <p:nvPr/>
        </p:nvSpPr>
        <p:spPr>
          <a:xfrm>
            <a:off x="8991600" y="1041400"/>
            <a:ext cx="3200400" cy="2387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JERRYL DAVIS</a:t>
            </a:r>
          </a:p>
          <a:p>
            <a:pPr marL="0" indent="0">
              <a:buNone/>
            </a:pPr>
            <a:r>
              <a:rPr lang="en-US" dirty="0"/>
              <a:t>AMIT BHATIA</a:t>
            </a:r>
          </a:p>
          <a:p>
            <a:pPr marL="0" indent="0">
              <a:buNone/>
            </a:pPr>
            <a:r>
              <a:rPr lang="en-US" dirty="0"/>
              <a:t>RAJESH GOEL</a:t>
            </a:r>
          </a:p>
          <a:p>
            <a:pPr marL="0" indent="0">
              <a:buNone/>
            </a:pPr>
            <a:r>
              <a:rPr lang="en-US" dirty="0"/>
              <a:t>PULKIT MALHOTRA</a:t>
            </a:r>
          </a:p>
          <a:p>
            <a:pPr marL="0" indent="0">
              <a:buNone/>
            </a:pPr>
            <a:r>
              <a:rPr lang="en-US" dirty="0"/>
              <a:t>HARSH BHARDWAJ</a:t>
            </a:r>
          </a:p>
          <a:p>
            <a:pPr marL="0" indent="0">
              <a:buNone/>
            </a:pPr>
            <a:r>
              <a:rPr lang="en-US" dirty="0"/>
              <a:t>VIKAS HOODA</a:t>
            </a:r>
          </a:p>
        </p:txBody>
      </p:sp>
      <p:sp>
        <p:nvSpPr>
          <p:cNvPr id="2" name="btfpLayoutConfig" hidden="1"/>
          <p:cNvSpPr txBox="1"/>
          <p:nvPr/>
        </p:nvSpPr>
        <p:spPr>
          <a:xfrm>
            <a:off x="12700" y="12700"/>
            <a:ext cx="8890000" cy="10772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overall_1_132505426706818335 columns_1_132505426706818335 </a:t>
            </a:r>
            <a:endParaRPr lang="en-US" sz="100">
              <a:solidFill>
                <a:srgbClr val="FFFFFF">
                  <a:alpha val="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11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Problem Definition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142895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Predicting outcome of the IPL Cricket Match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using BALL by BALL prediction during the 2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inning.</a:t>
            </a:r>
          </a:p>
          <a:p>
            <a:endParaRPr lang="en-US" dirty="0"/>
          </a:p>
        </p:txBody>
      </p:sp>
      <p:sp>
        <p:nvSpPr>
          <p:cNvPr id="4" name="btfpLayoutConfig" hidden="1"/>
          <p:cNvSpPr txBox="1"/>
          <p:nvPr/>
        </p:nvSpPr>
        <p:spPr>
          <a:xfrm>
            <a:off x="12700" y="12700"/>
            <a:ext cx="8890000" cy="10772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overall_1_132505424119245480 columns_1_132505424119245480 </a:t>
            </a:r>
            <a:endParaRPr lang="en-US" sz="100">
              <a:solidFill>
                <a:srgbClr val="FFFFFF">
                  <a:alpha val="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58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0DA5C-C356-4506-BE2E-2F0E99236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5943"/>
            <a:ext cx="12191999" cy="957064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What's already there and where is the gap?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DF719-849D-45D8-B398-385A05E09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463" y="713164"/>
            <a:ext cx="11631612" cy="3592613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most research papers we have found accuracy around 50% whereas we have been able to achieve accuracy close to 78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%.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Major difference in our approach is that we have used ball by ball prediction during the 2nd innings of each match whereas others have used 1 prediction for the entire match.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another research we analyzed there are factors like winning of a toss , weather conditions, batting first, fielding first and home ground plays an important role in winning. 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960DA5C-C356-4506-BE2E-2F0E99236FDA}"/>
              </a:ext>
            </a:extLst>
          </p:cNvPr>
          <p:cNvSpPr txBox="1">
            <a:spLocks/>
          </p:cNvSpPr>
          <p:nvPr/>
        </p:nvSpPr>
        <p:spPr>
          <a:xfrm>
            <a:off x="-949118" y="3819432"/>
            <a:ext cx="7897792" cy="957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Our Uniqueness</a:t>
            </a:r>
          </a:p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98463" y="4869527"/>
            <a:ext cx="11793536" cy="1104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0000" lvl="1" indent="-2700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LSTM (with ball by ball prediction) used for first time to predict the cricket match outcome.</a:t>
            </a:r>
          </a:p>
          <a:p>
            <a:pPr marL="720000" lvl="1" indent="-2700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Using the features in the generic fashion</a:t>
            </a:r>
          </a:p>
          <a:p>
            <a:pPr marL="720000" lvl="1" indent="-2700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Ball by Ball Betting introduction in match</a:t>
            </a:r>
          </a:p>
        </p:txBody>
      </p:sp>
      <p:sp>
        <p:nvSpPr>
          <p:cNvPr id="6" name="btfpLayoutConfig" hidden="1"/>
          <p:cNvSpPr txBox="1"/>
          <p:nvPr/>
        </p:nvSpPr>
        <p:spPr>
          <a:xfrm>
            <a:off x="12700" y="12700"/>
            <a:ext cx="8890000" cy="10772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overall_1_132505418264875031 columns_1_132505418264875031 </a:t>
            </a:r>
            <a:endParaRPr lang="en-US" sz="100">
              <a:solidFill>
                <a:srgbClr val="FFFFFF">
                  <a:alpha val="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62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B27A5-E8C6-473D-81DB-530342028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6" y="424543"/>
            <a:ext cx="12036424" cy="702129"/>
          </a:xfrm>
        </p:spPr>
        <p:txBody>
          <a:bodyPr/>
          <a:lstStyle/>
          <a:p>
            <a:pPr algn="ctr"/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5D4E1-71C6-478C-8EC3-C43809778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798" y="1420586"/>
            <a:ext cx="11611202" cy="4201552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set from different sources were examined for this study.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set for all IPL matches(Season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2008-2017)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were considered for this project work.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Total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792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matches were considered for this study.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Pre-processing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cleaning (filtered out highly correlated attributes).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Feature engineering of the data ball by ball for each match manually.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Automated this process by making macros to speed up this process</a:t>
            </a:r>
          </a:p>
          <a:p>
            <a:pPr lvl="2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(~70.0% time efficient)</a:t>
            </a:r>
          </a:p>
        </p:txBody>
      </p:sp>
      <p:sp>
        <p:nvSpPr>
          <p:cNvPr id="5" name="btfpLayoutConfig" hidden="1"/>
          <p:cNvSpPr txBox="1"/>
          <p:nvPr/>
        </p:nvSpPr>
        <p:spPr>
          <a:xfrm>
            <a:off x="12700" y="12700"/>
            <a:ext cx="8890000" cy="10772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overall_1_132505419147674558 columns_1_132505419147674558 </a:t>
            </a:r>
            <a:endParaRPr lang="en-US" sz="100">
              <a:solidFill>
                <a:srgbClr val="FFFFFF">
                  <a:alpha val="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77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BF831-8AC3-4F82-B3D8-078E8CEEC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83" y="317913"/>
            <a:ext cx="12192000" cy="86541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Product High Level Architecture with Feature Engineering 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E489FAA-DCDC-4A21-8D9F-C127D88943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3387277"/>
              </p:ext>
            </p:extLst>
          </p:nvPr>
        </p:nvGraphicFramePr>
        <p:xfrm>
          <a:off x="669383" y="907369"/>
          <a:ext cx="10853228" cy="2833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3"/>
          <p:cNvSpPr/>
          <p:nvPr/>
        </p:nvSpPr>
        <p:spPr>
          <a:xfrm>
            <a:off x="6095997" y="1501239"/>
            <a:ext cx="1925781" cy="1879764"/>
          </a:xfrm>
          <a:prstGeom prst="rect">
            <a:avLst/>
          </a:prstGeom>
          <a:noFill/>
          <a:ln w="571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1265D9-C101-48BE-B752-034778F98C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535" y="3789592"/>
            <a:ext cx="10597895" cy="3007605"/>
          </a:xfrm>
          <a:prstGeom prst="rect">
            <a:avLst/>
          </a:prstGeom>
        </p:spPr>
      </p:pic>
      <p:sp>
        <p:nvSpPr>
          <p:cNvPr id="3" name="btfpLayoutConfig" hidden="1"/>
          <p:cNvSpPr txBox="1"/>
          <p:nvPr/>
        </p:nvSpPr>
        <p:spPr>
          <a:xfrm>
            <a:off x="12700" y="12700"/>
            <a:ext cx="8890000" cy="10772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overall_1_132505418401594956 columns_1_132505418401594956 </a:t>
            </a:r>
            <a:endParaRPr lang="en-US" sz="100">
              <a:solidFill>
                <a:srgbClr val="FFFFFF">
                  <a:alpha val="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17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69DC1-407C-4385-ABF0-6190DF09D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124690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Result Analysis and Comparisons</a:t>
            </a:r>
            <a:br>
              <a:rPr lang="en-US" dirty="0"/>
            </a:br>
            <a:r>
              <a:rPr lang="en-US" dirty="0"/>
              <a:t>Traditional Machine Learning Models</a:t>
            </a:r>
          </a:p>
        </p:txBody>
      </p:sp>
      <p:sp>
        <p:nvSpPr>
          <p:cNvPr id="6" name="btfpLayoutConfig" hidden="1"/>
          <p:cNvSpPr txBox="1"/>
          <p:nvPr/>
        </p:nvSpPr>
        <p:spPr>
          <a:xfrm>
            <a:off x="12700" y="12700"/>
            <a:ext cx="8890000" cy="10772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">
                <a:solidFill>
                  <a:srgbClr val="FFFFFF">
                    <a:alpha val="0"/>
                  </a:srgbClr>
                </a:solidFill>
              </a:rPr>
              <a:t>overall_1_132328931320904917 columns_1_132328931320904917 </a:t>
            </a: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2385147"/>
              </p:ext>
            </p:extLst>
          </p:nvPr>
        </p:nvGraphicFramePr>
        <p:xfrm>
          <a:off x="1066571" y="1398474"/>
          <a:ext cx="9989355" cy="4960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3959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38979-FC6C-4589-A29D-9EDDF19AF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186" y="1032703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Big Question </a:t>
            </a:r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How we can do better ?</a:t>
            </a:r>
            <a:b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Which techniques or Algorithms can be used to achieve more higher accuracies ?</a:t>
            </a:r>
            <a:endParaRPr lang="en-IN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btfpLayoutConfig" hidden="1"/>
          <p:cNvSpPr txBox="1"/>
          <p:nvPr/>
        </p:nvSpPr>
        <p:spPr>
          <a:xfrm>
            <a:off x="12700" y="12700"/>
            <a:ext cx="8890000" cy="10772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" smtClean="0">
                <a:solidFill>
                  <a:srgbClr val="FFFFFF">
                    <a:alpha val="0"/>
                  </a:srgbClr>
                </a:solidFill>
              </a:rPr>
              <a:t>overall_1_132505418402462628 columns_1_132505418402462628 </a:t>
            </a:r>
            <a:endParaRPr lang="en-US" sz="100">
              <a:solidFill>
                <a:srgbClr val="FFFFFF">
                  <a:alpha val="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53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39B80-ED43-41B1-B0AB-539F36EE6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1166252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Architectures of models – Vanilla 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EDEF4-FB95-47E9-8F7E-5D7B1C45C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924" y="964642"/>
            <a:ext cx="11502500" cy="5711366"/>
          </a:xfrm>
        </p:spPr>
        <p:txBody>
          <a:bodyPr>
            <a:normAutofit fontScale="25000" lnSpcReduction="20000"/>
          </a:bodyPr>
          <a:lstStyle/>
          <a:p>
            <a:pPr>
              <a:buNone/>
            </a:pPr>
            <a:r>
              <a:rPr lang="en-US" sz="6400" dirty="0">
                <a:latin typeface="Arial" panose="020B0604020202020204" pitchFamily="34" charset="0"/>
                <a:cs typeface="Arial" panose="020B0604020202020204" pitchFamily="34" charset="0"/>
              </a:rPr>
              <a:t>Long Short Term Memory networks – usually just called “LSTMs” – are a special kind of RNN, capable of learning long-term dependencies.</a:t>
            </a:r>
          </a:p>
          <a:p>
            <a:r>
              <a:rPr lang="en-US" sz="6400" dirty="0">
                <a:latin typeface="Arial" panose="020B0604020202020204" pitchFamily="34" charset="0"/>
                <a:cs typeface="Arial" panose="020B0604020202020204" pitchFamily="34" charset="0"/>
              </a:rPr>
              <a:t>They were introduced by </a:t>
            </a:r>
            <a:r>
              <a:rPr lang="en-US" sz="6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Hochreiter &amp; Schmidhuber (1997)</a:t>
            </a:r>
            <a:r>
              <a:rPr lang="en-US" sz="6400" dirty="0">
                <a:latin typeface="Arial" panose="020B0604020202020204" pitchFamily="34" charset="0"/>
                <a:cs typeface="Arial" panose="020B0604020202020204" pitchFamily="34" charset="0"/>
              </a:rPr>
              <a:t>, and were refined and popularized by many people in following work.</a:t>
            </a:r>
          </a:p>
          <a:p>
            <a:r>
              <a:rPr lang="en-US" sz="6400" dirty="0">
                <a:latin typeface="Arial" panose="020B0604020202020204" pitchFamily="34" charset="0"/>
                <a:cs typeface="Arial" panose="020B0604020202020204" pitchFamily="34" charset="0"/>
              </a:rPr>
              <a:t>They work tremendously well on a large variety of problems, and are now widely used.</a:t>
            </a:r>
          </a:p>
          <a:p>
            <a:r>
              <a:rPr lang="en-US" sz="6400" dirty="0">
                <a:latin typeface="Arial" panose="020B0604020202020204" pitchFamily="34" charset="0"/>
                <a:cs typeface="Arial" panose="020B0604020202020204" pitchFamily="34" charset="0"/>
              </a:rPr>
              <a:t>LSTMs are explicitly designed to avoid the long-term dependency problem.</a:t>
            </a:r>
          </a:p>
          <a:p>
            <a:r>
              <a:rPr lang="en-US" sz="6400" dirty="0">
                <a:latin typeface="Arial" panose="020B0604020202020204" pitchFamily="34" charset="0"/>
                <a:cs typeface="Arial" panose="020B0604020202020204" pitchFamily="34" charset="0"/>
              </a:rPr>
              <a:t>Remembering information for long periods of time is practically their default behavior, not something they struggle to learn.</a:t>
            </a:r>
          </a:p>
          <a:p>
            <a:r>
              <a:rPr lang="en-US" sz="6400" dirty="0">
                <a:latin typeface="Arial" panose="020B0604020202020204" pitchFamily="34" charset="0"/>
                <a:cs typeface="Arial" panose="020B0604020202020204" pitchFamily="34" charset="0"/>
              </a:rPr>
              <a:t>In standard RNNs, this repeating module will have a very simple structure, such as a single </a:t>
            </a:r>
            <a:r>
              <a:rPr lang="en-US" sz="6400" dirty="0" err="1">
                <a:latin typeface="Arial" panose="020B0604020202020204" pitchFamily="34" charset="0"/>
                <a:cs typeface="Arial" panose="020B0604020202020204" pitchFamily="34" charset="0"/>
              </a:rPr>
              <a:t>tanh</a:t>
            </a:r>
            <a:r>
              <a:rPr lang="en-US" sz="6400" dirty="0">
                <a:latin typeface="Arial" panose="020B0604020202020204" pitchFamily="34" charset="0"/>
                <a:cs typeface="Arial" panose="020B0604020202020204" pitchFamily="34" charset="0"/>
              </a:rPr>
              <a:t> layer.</a:t>
            </a:r>
          </a:p>
          <a:p>
            <a:pPr marL="0" indent="0">
              <a:buNone/>
            </a:pP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5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6400" dirty="0">
                <a:latin typeface="Arial" panose="020B0604020202020204" pitchFamily="34" charset="0"/>
                <a:cs typeface="Arial" panose="020B0604020202020204" pitchFamily="34" charset="0"/>
              </a:rPr>
              <a:t>LSTMs also have this chain like structure, but the repeating module has a different structure.</a:t>
            </a:r>
          </a:p>
          <a:p>
            <a:r>
              <a:rPr lang="en-US" sz="6400" dirty="0" smtClean="0">
                <a:latin typeface="Arial" panose="020B0604020202020204" pitchFamily="34" charset="0"/>
                <a:cs typeface="Arial" panose="020B0604020202020204" pitchFamily="34" charset="0"/>
              </a:rPr>
              <a:t>Instead </a:t>
            </a:r>
            <a:r>
              <a:rPr lang="en-US" sz="6400" dirty="0">
                <a:latin typeface="Arial" panose="020B0604020202020204" pitchFamily="34" charset="0"/>
                <a:cs typeface="Arial" panose="020B0604020202020204" pitchFamily="34" charset="0"/>
              </a:rPr>
              <a:t>of having a single neural network layer, there are four, interacting in a very special way.</a:t>
            </a:r>
          </a:p>
          <a:p>
            <a:endParaRPr lang="en-US" sz="4800" dirty="0">
              <a:latin typeface="CMS"/>
            </a:endParaRPr>
          </a:p>
          <a:p>
            <a:pPr>
              <a:buNone/>
            </a:pPr>
            <a:r>
              <a:rPr lang="en-US" sz="4800" dirty="0"/>
              <a:t>									Source: </a:t>
            </a:r>
            <a:r>
              <a:rPr lang="en-US" sz="4000" dirty="0">
                <a:hlinkClick r:id="rId4"/>
              </a:rPr>
              <a:t>https://colah.github.io/posts/2015-08-Understanding-LSTMs/</a:t>
            </a:r>
            <a:endParaRPr lang="en-US" sz="3800" dirty="0"/>
          </a:p>
          <a:p>
            <a:pPr lvl="1">
              <a:buNone/>
            </a:pPr>
            <a:endParaRPr lang="en-US" dirty="0"/>
          </a:p>
        </p:txBody>
      </p:sp>
      <p:sp>
        <p:nvSpPr>
          <p:cNvPr id="4" name="btfpLayoutConfig" hidden="1"/>
          <p:cNvSpPr txBox="1"/>
          <p:nvPr/>
        </p:nvSpPr>
        <p:spPr>
          <a:xfrm>
            <a:off x="12700" y="12700"/>
            <a:ext cx="8890000" cy="10772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">
                <a:solidFill>
                  <a:srgbClr val="FFFFFF">
                    <a:alpha val="0"/>
                  </a:srgbClr>
                </a:solidFill>
              </a:rPr>
              <a:t>overall_1_132328924943717459 columns_1_132328924943717459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504" y="3461756"/>
            <a:ext cx="4759295" cy="182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56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69DC1-407C-4385-ABF0-6190DF09D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654"/>
            <a:ext cx="12192000" cy="1010710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Results Analysis and Comparisons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LSTM and GRU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C230E-C8ED-46C5-9602-F03595E5E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917" y="896644"/>
            <a:ext cx="10972421" cy="575273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						</a:t>
            </a:r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D98BEE-CBC1-4E67-8D32-A6DFB67DB239}"/>
              </a:ext>
            </a:extLst>
          </p:cNvPr>
          <p:cNvSpPr/>
          <p:nvPr/>
        </p:nvSpPr>
        <p:spPr>
          <a:xfrm>
            <a:off x="357187" y="5489858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4" name="btfpLayoutConfig" hidden="1"/>
          <p:cNvSpPr txBox="1"/>
          <p:nvPr/>
        </p:nvSpPr>
        <p:spPr>
          <a:xfrm>
            <a:off x="12700" y="12700"/>
            <a:ext cx="8890000" cy="10772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">
                <a:solidFill>
                  <a:srgbClr val="FFFFFF">
                    <a:alpha val="0"/>
                  </a:srgbClr>
                </a:solidFill>
              </a:rPr>
              <a:t>overall_1_132328931330608984 columns_1_132328931330608984 </a:t>
            </a:r>
          </a:p>
        </p:txBody>
      </p:sp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2103487"/>
              </p:ext>
            </p:extLst>
          </p:nvPr>
        </p:nvGraphicFramePr>
        <p:xfrm>
          <a:off x="1001967" y="1704109"/>
          <a:ext cx="5120936" cy="45304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6867237" y="2132832"/>
          <a:ext cx="4867562" cy="15386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8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6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49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2745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</a:t>
                      </a:r>
                    </a:p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939">
                <a:tc>
                  <a:txBody>
                    <a:bodyPr/>
                    <a:lstStyle/>
                    <a:p>
                      <a:r>
                        <a:rPr lang="en-US" dirty="0"/>
                        <a:t>LSTM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939">
                <a:tc>
                  <a:txBody>
                    <a:bodyPr/>
                    <a:lstStyle/>
                    <a:p>
                      <a:r>
                        <a:rPr lang="en-US" dirty="0"/>
                        <a:t>GRU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583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EKKOFORMATS" val="&lt;MekkoFormats&gt;&lt;NumberFormat DecimalSeparator=&quot;.&quot; ThousandSeparator=&quot;,&quot; NegativeNumberFormat=&quot;1&quot; /&gt;&lt;Font&gt;&lt;Output_Font_Name Default=&quot;Arial&quot; UsePPTTheme=&quot;True&quot; /&gt;&lt;/Font&gt;&lt;DateFormat CultureID=&quot;1033&quot; FormatString=&quot;M/d/yyyy&quot; /&gt;&lt;/MekkoFormats&gt;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380</TotalTime>
  <Words>845</Words>
  <Application>Microsoft Office PowerPoint</Application>
  <PresentationFormat>Widescreen</PresentationFormat>
  <Paragraphs>150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Calisto MT</vt:lpstr>
      <vt:lpstr>CMS</vt:lpstr>
      <vt:lpstr>Trebuchet MS</vt:lpstr>
      <vt:lpstr>Wingdings</vt:lpstr>
      <vt:lpstr>Wingdings 2</vt:lpstr>
      <vt:lpstr>Slate</vt:lpstr>
      <vt:lpstr>IPL Cricket Match Outcome Prediction Using AI Techniques </vt:lpstr>
      <vt:lpstr>Problem Definition</vt:lpstr>
      <vt:lpstr>What's already there and where is the gap?</vt:lpstr>
      <vt:lpstr>Data Sources</vt:lpstr>
      <vt:lpstr>Product High Level Architecture with Feature Engineering </vt:lpstr>
      <vt:lpstr>Result Analysis and Comparisons Traditional Machine Learning Models</vt:lpstr>
      <vt:lpstr>  Next Big Question   How we can do better ?  Which techniques or Algorithms can be used to achieve more higher accuracies ?</vt:lpstr>
      <vt:lpstr>Architectures of models – Vanilla LSTM</vt:lpstr>
      <vt:lpstr>Results Analysis and Comparisons LSTM and GRU</vt:lpstr>
      <vt:lpstr>Results Analysis and Comparisons LSTM and GRU, Over by Over</vt:lpstr>
      <vt:lpstr>Implementation of Different flavours of  LSTM -GRU </vt:lpstr>
      <vt:lpstr>Future Work</vt:lpstr>
      <vt:lpstr>Minimum Viable Product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vikas hooda</dc:creator>
  <cp:lastModifiedBy>Davis, Jerryl</cp:lastModifiedBy>
  <cp:revision>32</cp:revision>
  <dcterms:created xsi:type="dcterms:W3CDTF">2020-07-04T08:29:38Z</dcterms:created>
  <dcterms:modified xsi:type="dcterms:W3CDTF">2020-11-22T18:21:52Z</dcterms:modified>
</cp:coreProperties>
</file>